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14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38C410-A82C-4E21-B4C1-0D50645A7161}" type="datetimeFigureOut">
              <a:rPr lang="en-US" smtClean="0"/>
              <a:t>2/8/2011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4A1B9-1929-4C80-8979-ADBA20AA09D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38C410-A82C-4E21-B4C1-0D50645A7161}" type="datetimeFigureOut">
              <a:rPr lang="en-US" smtClean="0"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4A1B9-1929-4C80-8979-ADBA20AA0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38C410-A82C-4E21-B4C1-0D50645A7161}" type="datetimeFigureOut">
              <a:rPr lang="en-US" smtClean="0"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4A1B9-1929-4C80-8979-ADBA20AA0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38C410-A82C-4E21-B4C1-0D50645A7161}" type="datetimeFigureOut">
              <a:rPr lang="en-US" smtClean="0"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4A1B9-1929-4C80-8979-ADBA20AA0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38C410-A82C-4E21-B4C1-0D50645A7161}" type="datetimeFigureOut">
              <a:rPr lang="en-US" smtClean="0"/>
              <a:t>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4A1B9-1929-4C80-8979-ADBA20AA09D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38C410-A82C-4E21-B4C1-0D50645A7161}" type="datetimeFigureOut">
              <a:rPr lang="en-US" smtClean="0"/>
              <a:t>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4A1B9-1929-4C80-8979-ADBA20AA0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38C410-A82C-4E21-B4C1-0D50645A7161}" type="datetimeFigureOut">
              <a:rPr lang="en-US" smtClean="0"/>
              <a:t>2/8/2011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4A1B9-1929-4C80-8979-ADBA20AA0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38C410-A82C-4E21-B4C1-0D50645A7161}" type="datetimeFigureOut">
              <a:rPr lang="en-US" smtClean="0"/>
              <a:t>2/8/2011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4A1B9-1929-4C80-8979-ADBA20AA0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38C410-A82C-4E21-B4C1-0D50645A7161}" type="datetimeFigureOut">
              <a:rPr lang="en-US" smtClean="0"/>
              <a:t>2/8/2011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4A1B9-1929-4C80-8979-ADBA20AA09D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38C410-A82C-4E21-B4C1-0D50645A7161}" type="datetimeFigureOut">
              <a:rPr lang="en-US" smtClean="0"/>
              <a:t>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4A1B9-1929-4C80-8979-ADBA20AA0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38C410-A82C-4E21-B4C1-0D50645A7161}" type="datetimeFigureOut">
              <a:rPr lang="en-US" smtClean="0"/>
              <a:t>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B4A1B9-1929-4C80-8979-ADBA20AA09D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D38C410-A82C-4E21-B4C1-0D50645A7161}" type="datetimeFigureOut">
              <a:rPr lang="en-US" smtClean="0"/>
              <a:t>2/8/2011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4B4A1B9-1929-4C80-8979-ADBA20AA09D8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Week Three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Lit Terms</a:t>
            </a:r>
            <a:endParaRPr lang="en-US" dirty="0"/>
          </a:p>
        </p:txBody>
      </p:sp>
      <p:pic>
        <p:nvPicPr>
          <p:cNvPr id="15362" name="Picture 2" descr="http://who-is-awesome.com/who-is-awesom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2209800"/>
            <a:ext cx="5747555" cy="4419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828800"/>
          </a:xfrm>
        </p:spPr>
        <p:txBody>
          <a:bodyPr/>
          <a:lstStyle/>
          <a:p>
            <a:r>
              <a:rPr lang="en-US" dirty="0" smtClean="0"/>
              <a:t>A conclusion drawn from evidence</a:t>
            </a:r>
          </a:p>
          <a:p>
            <a:r>
              <a:rPr lang="en-US" i="1" dirty="0" smtClean="0"/>
              <a:t>To infer - </a:t>
            </a:r>
            <a:r>
              <a:rPr lang="en-US" b="1" dirty="0" smtClean="0"/>
              <a:t>You</a:t>
            </a:r>
            <a:r>
              <a:rPr lang="en-US" dirty="0" smtClean="0"/>
              <a:t> make a guess about what will happen next.</a:t>
            </a:r>
          </a:p>
          <a:p>
            <a:pPr>
              <a:buNone/>
            </a:pPr>
            <a:endParaRPr lang="en-US" i="1" dirty="0" smtClean="0"/>
          </a:p>
        </p:txBody>
      </p:sp>
      <p:pic>
        <p:nvPicPr>
          <p:cNvPr id="2050" name="Picture 2" descr="http://4.bp.blogspot.com/_MuVBMXkcr8c/R9YTyVteTCI/AAAAAAAAAB4/ObEpyTuAjRk/S240/rainou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3124200"/>
            <a:ext cx="2819400" cy="333328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295400" y="4038600"/>
            <a:ext cx="4572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800" dirty="0" smtClean="0"/>
              <a:t>Example: The baseball team watched the rain fall on the field and then began to pack up their equipment.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133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use of words or whole sentences to </a:t>
            </a:r>
            <a:r>
              <a:rPr lang="en-US" b="1" dirty="0" smtClean="0"/>
              <a:t>describe sights, smells, sounds, tastes</a:t>
            </a:r>
            <a:r>
              <a:rPr lang="en-US" dirty="0" smtClean="0"/>
              <a:t>, and other things that can be sensed.</a:t>
            </a:r>
          </a:p>
          <a:p>
            <a:r>
              <a:rPr lang="en-US" dirty="0" smtClean="0"/>
              <a:t>If you can “picture” it, or smell it, or taste it as you read, it is imagery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990600" y="3886200"/>
            <a:ext cx="39624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800" dirty="0" smtClean="0"/>
              <a:t>Example: The soup looked like a pot of boiling blood and smelled like dirty gym socks.</a:t>
            </a:r>
          </a:p>
          <a:p>
            <a:endParaRPr lang="en-US" dirty="0"/>
          </a:p>
        </p:txBody>
      </p:sp>
      <p:pic>
        <p:nvPicPr>
          <p:cNvPr id="1026" name="Picture 2" descr="http://farm1.static.flickr.com/177/428295203_c3d29b51f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3810000"/>
            <a:ext cx="3149600" cy="2362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Loaded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438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Wording </a:t>
            </a:r>
            <a:r>
              <a:rPr lang="en-US" dirty="0" smtClean="0"/>
              <a:t>that attempts to influence the </a:t>
            </a:r>
            <a:r>
              <a:rPr lang="en-US" dirty="0" smtClean="0"/>
              <a:t>reader </a:t>
            </a:r>
            <a:r>
              <a:rPr lang="en-US" dirty="0" smtClean="0"/>
              <a:t>by appealing to </a:t>
            </a:r>
            <a:r>
              <a:rPr lang="en-US" dirty="0" smtClean="0"/>
              <a:t>emotion.</a:t>
            </a:r>
          </a:p>
          <a:p>
            <a:r>
              <a:rPr lang="en-US" dirty="0" smtClean="0"/>
              <a:t>Often used in a biased or unfair way.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3276600"/>
            <a:ext cx="36576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Example: The students listened to </a:t>
            </a:r>
            <a:r>
              <a:rPr lang="en-US" sz="2800" dirty="0"/>
              <a:t>the </a:t>
            </a:r>
            <a:r>
              <a:rPr lang="en-US" sz="2800" dirty="0" smtClean="0"/>
              <a:t>teacher’s brilliant and inspiring lecture with </a:t>
            </a:r>
            <a:r>
              <a:rPr lang="en-US" sz="2800" dirty="0"/>
              <a:t>rude </a:t>
            </a:r>
            <a:r>
              <a:rPr lang="en-US" sz="2800" dirty="0" smtClean="0"/>
              <a:t>boredom.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pic>
        <p:nvPicPr>
          <p:cNvPr id="16390" name="Picture 6" descr="http://www.temple.edu/cst/tuteach/images/teacherinclass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2895600"/>
            <a:ext cx="3924300" cy="36757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8436" name="Picture 4" descr="http://www.spacegrant.nau.edu/stargazer/Classroom%20grou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1295400"/>
            <a:ext cx="6096000" cy="4572000"/>
          </a:xfrm>
          <a:prstGeom prst="rect">
            <a:avLst/>
          </a:prstGeom>
          <a:noFill/>
        </p:spPr>
      </p:pic>
      <p:pic>
        <p:nvPicPr>
          <p:cNvPr id="18434" name="Picture 2" descr="http://amazingdata.com/mediadata35/Image/hot_weird_funny_amazing_cool8_a-students-sleep-in-class-12_200907302335181159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1219200"/>
            <a:ext cx="6667500" cy="480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Metaphor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752600"/>
          </a:xfrm>
        </p:spPr>
        <p:txBody>
          <a:bodyPr/>
          <a:lstStyle/>
          <a:p>
            <a:r>
              <a:rPr lang="en-US" dirty="0" smtClean="0"/>
              <a:t>A comparison between two unlike things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DOES NOT USE the word LIKE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2667000"/>
            <a:ext cx="2971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/>
              <a:t>Metaphor</a:t>
            </a:r>
            <a:endParaRPr lang="en-US" sz="2400" dirty="0"/>
          </a:p>
          <a:p>
            <a:r>
              <a:rPr lang="en-US" sz="2400" dirty="0" smtClean="0"/>
              <a:t>- America IS a melting pot.</a:t>
            </a:r>
          </a:p>
          <a:p>
            <a:r>
              <a:rPr lang="en-US" sz="2400" dirty="0" smtClean="0"/>
              <a:t>- Ideas are plants. Once they are planted, they continue to grow. </a:t>
            </a:r>
            <a:r>
              <a:rPr lang="en-US" sz="2400" dirty="0" smtClean="0">
                <a:sym typeface="Wingdings" pitchFamily="2" charset="2"/>
              </a:rPr>
              <a:t>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019800" y="2819400"/>
            <a:ext cx="3276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/>
              <a:t>Simile</a:t>
            </a:r>
            <a:r>
              <a:rPr lang="en-US" sz="2400" dirty="0" smtClean="0"/>
              <a:t> (uses </a:t>
            </a:r>
            <a:r>
              <a:rPr lang="en-US" sz="2400" i="1" dirty="0" smtClean="0"/>
              <a:t>like or </a:t>
            </a:r>
            <a:r>
              <a:rPr lang="en-US" sz="2400" dirty="0" smtClean="0"/>
              <a:t>as)</a:t>
            </a:r>
          </a:p>
          <a:p>
            <a:pPr>
              <a:buFontTx/>
              <a:buChar char="-"/>
            </a:pPr>
            <a:r>
              <a:rPr lang="en-US" sz="2400" dirty="0" smtClean="0"/>
              <a:t> She laughs </a:t>
            </a:r>
            <a:r>
              <a:rPr lang="en-US" sz="2400" b="1" dirty="0" smtClean="0"/>
              <a:t>like</a:t>
            </a:r>
            <a:r>
              <a:rPr lang="en-US" sz="2400" dirty="0" smtClean="0"/>
              <a:t> a parrot.</a:t>
            </a:r>
          </a:p>
          <a:p>
            <a:pPr>
              <a:buFontTx/>
              <a:buChar char="-"/>
            </a:pPr>
            <a:r>
              <a:rPr lang="en-US" sz="2400" dirty="0"/>
              <a:t> </a:t>
            </a:r>
            <a:r>
              <a:rPr lang="en-US" sz="2400" dirty="0" smtClean="0"/>
              <a:t>His head is </a:t>
            </a:r>
            <a:r>
              <a:rPr lang="en-US" sz="2400" b="1" dirty="0" smtClean="0"/>
              <a:t>as</a:t>
            </a:r>
            <a:r>
              <a:rPr lang="en-US" sz="2400" dirty="0" smtClean="0"/>
              <a:t> big </a:t>
            </a:r>
            <a:r>
              <a:rPr lang="en-US" sz="2400" b="1" dirty="0" smtClean="0"/>
              <a:t>as</a:t>
            </a:r>
            <a:r>
              <a:rPr lang="en-US" sz="2400" dirty="0" smtClean="0"/>
              <a:t> a bus.</a:t>
            </a:r>
            <a:endParaRPr lang="en-US" sz="2400" dirty="0"/>
          </a:p>
        </p:txBody>
      </p:sp>
      <p:pic>
        <p:nvPicPr>
          <p:cNvPr id="17410" name="Picture 2" descr="http://th01.deviantart.net/fs12/300W/i/2006/289/1/4/Growing_Thought_by_sonaso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276600"/>
            <a:ext cx="2008372" cy="2590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Opinion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828800"/>
          </a:xfrm>
        </p:spPr>
        <p:txBody>
          <a:bodyPr/>
          <a:lstStyle/>
          <a:p>
            <a:r>
              <a:rPr lang="en-US" dirty="0" smtClean="0"/>
              <a:t>A statement about what someone thinks, but can’t be proved or disproved.</a:t>
            </a:r>
          </a:p>
          <a:p>
            <a:r>
              <a:rPr lang="en-US" dirty="0" smtClean="0"/>
              <a:t>Often begins with “I think, I believe, etc.”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3048000"/>
            <a:ext cx="43434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sz="2400" dirty="0" smtClean="0"/>
              <a:t>Examples: </a:t>
            </a:r>
          </a:p>
          <a:p>
            <a:r>
              <a:rPr lang="en-US" sz="2400" dirty="0" smtClean="0"/>
              <a:t>I think </a:t>
            </a:r>
            <a:r>
              <a:rPr lang="en-US" sz="2400" u="sng" dirty="0" smtClean="0"/>
              <a:t>Speak</a:t>
            </a:r>
            <a:r>
              <a:rPr lang="en-US" sz="2400" dirty="0"/>
              <a:t> </a:t>
            </a:r>
            <a:r>
              <a:rPr lang="en-US" sz="2400" dirty="0" smtClean="0"/>
              <a:t>is the best book I’ve ever read.</a:t>
            </a:r>
          </a:p>
          <a:p>
            <a:endParaRPr lang="en-US" sz="2400" dirty="0"/>
          </a:p>
          <a:p>
            <a:r>
              <a:rPr lang="en-US" sz="2400" dirty="0" smtClean="0"/>
              <a:t>I believe that Santa is real, no matter what you say.</a:t>
            </a:r>
          </a:p>
          <a:p>
            <a:endParaRPr lang="en-US" sz="2400" dirty="0"/>
          </a:p>
          <a:p>
            <a:r>
              <a:rPr lang="en-US" sz="2400" u="sng" dirty="0" smtClean="0"/>
              <a:t>Road of the Dead</a:t>
            </a:r>
            <a:r>
              <a:rPr lang="en-US" sz="2400" dirty="0" smtClean="0"/>
              <a:t> is way too violent.</a:t>
            </a:r>
            <a:endParaRPr lang="en-US" sz="2400" u="sng" dirty="0"/>
          </a:p>
        </p:txBody>
      </p:sp>
      <p:pic>
        <p:nvPicPr>
          <p:cNvPr id="19458" name="Picture 2" descr="http://www.chumby.net/helloauki/opinion_600x6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1" y="3048000"/>
            <a:ext cx="3733800" cy="3733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Persuasion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828800"/>
          </a:xfrm>
        </p:spPr>
        <p:txBody>
          <a:bodyPr/>
          <a:lstStyle/>
          <a:p>
            <a:r>
              <a:rPr lang="en-US" dirty="0" smtClean="0"/>
              <a:t>Writing that tries to persuade you to accept the author’s opinion.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2895600"/>
            <a:ext cx="3200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Examples:</a:t>
            </a:r>
          </a:p>
          <a:p>
            <a:endParaRPr lang="en-US" sz="2000" dirty="0"/>
          </a:p>
          <a:p>
            <a:r>
              <a:rPr lang="en-US" sz="2000" dirty="0" smtClean="0"/>
              <a:t>“</a:t>
            </a:r>
            <a:r>
              <a:rPr lang="en-US" sz="2000" u="sng" dirty="0" smtClean="0"/>
              <a:t>The House of Scorpion</a:t>
            </a:r>
            <a:r>
              <a:rPr lang="en-US" sz="2000" dirty="0" smtClean="0"/>
              <a:t> is the best book in the unit because it won so many awards.”</a:t>
            </a:r>
          </a:p>
          <a:p>
            <a:endParaRPr lang="en-US" sz="2000" u="sng" dirty="0"/>
          </a:p>
          <a:p>
            <a:r>
              <a:rPr lang="en-US" sz="2000" dirty="0" smtClean="0"/>
              <a:t>Blue is the best color because it’s the color of the ocean.</a:t>
            </a:r>
            <a:endParaRPr lang="en-US" sz="2000" dirty="0"/>
          </a:p>
        </p:txBody>
      </p:sp>
      <p:pic>
        <p:nvPicPr>
          <p:cNvPr id="21506" name="Picture 2" descr="http://www.howard.k12.md.us/mth/english_dept/adv-comp/eng_persuad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2442279"/>
            <a:ext cx="2667000" cy="44157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590800"/>
          </a:xfrm>
        </p:spPr>
        <p:txBody>
          <a:bodyPr/>
          <a:lstStyle/>
          <a:p>
            <a:r>
              <a:rPr lang="en-US" dirty="0" smtClean="0"/>
              <a:t>When a non-human thing is given the characteristics of a human.</a:t>
            </a:r>
          </a:p>
          <a:p>
            <a:r>
              <a:rPr lang="en-US" i="1" dirty="0" smtClean="0"/>
              <a:t>Person</a:t>
            </a:r>
            <a:r>
              <a:rPr lang="en-US" dirty="0" smtClean="0"/>
              <a:t>-</a:t>
            </a:r>
            <a:r>
              <a:rPr lang="en-US" dirty="0" err="1" smtClean="0"/>
              <a:t>ification</a:t>
            </a:r>
            <a:r>
              <a:rPr lang="en-US" dirty="0" smtClean="0"/>
              <a:t> – Making into a person.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6800" y="3072348"/>
            <a:ext cx="37338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/>
              <a:t>Examples:</a:t>
            </a:r>
          </a:p>
          <a:p>
            <a:endParaRPr lang="en-US" sz="2300" dirty="0" smtClean="0"/>
          </a:p>
          <a:p>
            <a:r>
              <a:rPr lang="en-US" sz="2300" dirty="0" smtClean="0"/>
              <a:t>The stars danced playfully in the moonlit sky.</a:t>
            </a:r>
          </a:p>
          <a:p>
            <a:endParaRPr lang="en-US" sz="2300" dirty="0"/>
          </a:p>
          <a:p>
            <a:r>
              <a:rPr lang="en-US" sz="2300" dirty="0" smtClean="0"/>
              <a:t>The thunder grumbled like an old man.</a:t>
            </a:r>
          </a:p>
          <a:p>
            <a:endParaRPr lang="en-US" sz="2300" dirty="0"/>
          </a:p>
          <a:p>
            <a:r>
              <a:rPr lang="en-US" sz="2300" dirty="0" smtClean="0"/>
              <a:t>The tornado ran through town without a care.</a:t>
            </a:r>
            <a:endParaRPr lang="en-US" sz="2300" dirty="0"/>
          </a:p>
        </p:txBody>
      </p:sp>
      <p:pic>
        <p:nvPicPr>
          <p:cNvPr id="20482" name="Picture 2" descr="http://t1.gstatic.com/images?q=tbn:ANd9GcQ2XGZlCSXytxhfROkgaak7ezRigbHUgRrmatIkS4UWV2H0Ta8v&amp;t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03645" y="2971800"/>
            <a:ext cx="2040355" cy="1762125"/>
          </a:xfrm>
          <a:prstGeom prst="rect">
            <a:avLst/>
          </a:prstGeom>
          <a:noFill/>
        </p:spPr>
      </p:pic>
      <p:pic>
        <p:nvPicPr>
          <p:cNvPr id="20484" name="Picture 4" descr="http://www.deviantart.com/download/100586582/Angry_Tornado_by_Animefreak121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4572000"/>
            <a:ext cx="2517494" cy="228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408</TotalTime>
  <Words>368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Week Three</vt:lpstr>
      <vt:lpstr>Inference</vt:lpstr>
      <vt:lpstr>Imagery</vt:lpstr>
      <vt:lpstr>Loaded Language</vt:lpstr>
      <vt:lpstr>Slide 5</vt:lpstr>
      <vt:lpstr>Metaphor</vt:lpstr>
      <vt:lpstr>Opinion</vt:lpstr>
      <vt:lpstr>Persuasion</vt:lpstr>
      <vt:lpstr>Personification</vt:lpstr>
    </vt:vector>
  </TitlesOfParts>
  <Company>Kuna Joint School District No. 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Three</dc:title>
  <dc:creator>Kuna School District</dc:creator>
  <cp:lastModifiedBy>Kuna School District</cp:lastModifiedBy>
  <cp:revision>12</cp:revision>
  <dcterms:created xsi:type="dcterms:W3CDTF">2011-02-08T15:08:05Z</dcterms:created>
  <dcterms:modified xsi:type="dcterms:W3CDTF">2011-02-08T21:56:43Z</dcterms:modified>
</cp:coreProperties>
</file>